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0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E0C2-6D47-4A95-A585-5DE7EC3F1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C1A7D-F9AF-4CFC-B5D3-4629C1828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AE2A1-DDFF-409F-BFC3-4CD2ABFE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63900-173F-4DCB-BB9A-5527504B1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26F3C-5BA1-4CBD-B164-A4C2EF74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0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C7CEB-ED68-419D-A7D6-75E129247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EF4DAE-A355-4F3A-B80B-37B914238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07A41-1D98-4BE2-9224-B433C39C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6BD88-1040-4708-939D-2AE38BC5C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E8068-ABE2-42A2-8C51-A3D520CD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6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A3AA9B-07DB-45CF-ACC6-AEA3444590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D93D4-9305-4EF7-8C23-E23C6DE28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AC7ED-35B6-4A58-9BE1-FA7D985F4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815E2-84F4-4D54-8E84-6DA3E7B9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A90BA-8B1C-48E1-924C-2E291BCCC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D30F0-036F-4013-B524-28967C98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69E32-AC28-4D04-A225-915B671C8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0949F-D555-41FD-B5E8-34AD1F9D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CFAAB-A695-4CEF-B0B8-255DC3507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A8FDB-051B-49FB-A195-3E8EC8599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A8F47-1209-4093-978A-05AF2A1E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019BA-A882-4E2E-8114-E5AAAFEBA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B995-CE5C-4C04-A253-E29BD70D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A78DD-1FE6-4F56-80CA-E2D82F18F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0A6A9-F8A6-470D-B680-1AF44017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0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945C9-403C-4660-83C9-A3EBC4741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50641-83C1-4F7E-A0F1-2C68C68EF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37587-10D3-41D6-9A07-E02228ADA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8C6D4-23DC-4D5E-A3E9-A7BA05860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53B74-CC1C-415E-AC91-500CBDA27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59D60-8B09-4268-BB30-3C27DD72E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3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54DD7-A247-4BDE-93EF-EC9145E5F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F70E4-432E-4C13-A7CA-FB0729647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F29A8-F3E5-429C-8319-5144CF553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EB8091-11B8-47B5-98CC-DC8E93988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DD1023-1C9A-47A2-A443-7A3780ADCE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7ADB87-8E31-4F7D-B36F-565F6D407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A99BAF-2337-4298-84B9-9D1177184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9DF8AC-96CF-430A-A453-F7280F4C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FC86-18DF-4F07-8860-149A99A8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63872D-12F5-43A5-8EC2-572E51602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C101A-D18A-4EF3-8639-F137A15D6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CF51C5-C876-461E-97C3-D6B3598F5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4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866387-54DA-40DE-BC33-C79BF9F61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1CB7D6-854C-4E4E-8B8E-04622C3AB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77CFE-91CB-4085-BAE1-9613BC13F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6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5CB8-CF4A-4740-ADA4-42B0D3D7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73AA2-B078-4BD1-A195-0D07A4D73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09505-45F2-44B7-B6C0-8D1BD7A0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A82FA-6938-444F-877A-9F23B5193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2864E-F7AA-4F09-8CB3-B0C36251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C3537-A715-476C-AEB3-D40F5DEB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1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610A-AD31-45BE-B07C-189F34CE6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C0226B-5B41-43CF-9C87-94A14B0E3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362F44-96C6-4AD2-A1C2-030D5BCE1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8488D-9B30-495C-B3BF-F51F307A9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5543B-E123-4BA9-9C00-8E4688D50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4F0BE-6898-46A7-B744-DCE5ED3C0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0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AC62F8-8406-44B7-9050-26271973E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E0BE3-6AA8-462A-A856-C597F13F0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BF0D5-2B46-435E-91D7-0C817F91DE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FA14D-C03E-4D9E-8E60-28E4F78B27C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0A955-5381-4CB1-AD05-C5E7B1A420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BF979-782F-4037-8207-AF9F556AE7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FA71B-325B-428E-92EC-2AFEC5AE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5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AD0305-3BE0-493D-A9EA-1E72504FD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68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ECC71A-C014-49CB-A7CE-EDE77D0C32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Algerian" panose="04020705040A02060702" pitchFamily="82" charset="0"/>
              </a:rPr>
              <a:t>UNIT 5 : STUDY HABITS</a:t>
            </a:r>
            <a:br>
              <a:rPr lang="en-US" dirty="0"/>
            </a:br>
            <a:r>
              <a:rPr lang="en-US" sz="4400" dirty="0">
                <a:solidFill>
                  <a:srgbClr val="C00000"/>
                </a:solidFill>
                <a:latin typeface="Arial Rounded MT Bold" panose="020F0704030504030204" pitchFamily="34" charset="0"/>
              </a:rPr>
              <a:t>LESSON  5 </a:t>
            </a:r>
            <a:r>
              <a:rPr lang="en-US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(</a:t>
            </a:r>
            <a:r>
              <a:rPr 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WORDFORM )</a:t>
            </a:r>
            <a:br>
              <a:rPr 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7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4E0A39-7900-4B04-8F2D-71CC1D6C2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215"/>
            <a:ext cx="12192000" cy="6883215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6C0C0B7-6176-4187-B526-0C334D19B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751480"/>
              </p:ext>
            </p:extLst>
          </p:nvPr>
        </p:nvGraphicFramePr>
        <p:xfrm>
          <a:off x="874643" y="536713"/>
          <a:ext cx="10555358" cy="5913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705">
                  <a:extLst>
                    <a:ext uri="{9D8B030D-6E8A-4147-A177-3AD203B41FA5}">
                      <a16:colId xmlns:a16="http://schemas.microsoft.com/office/drawing/2014/main" val="177268964"/>
                    </a:ext>
                  </a:extLst>
                </a:gridCol>
                <a:gridCol w="1216481">
                  <a:extLst>
                    <a:ext uri="{9D8B030D-6E8A-4147-A177-3AD203B41FA5}">
                      <a16:colId xmlns:a16="http://schemas.microsoft.com/office/drawing/2014/main" val="2834843560"/>
                    </a:ext>
                  </a:extLst>
                </a:gridCol>
                <a:gridCol w="1771350">
                  <a:extLst>
                    <a:ext uri="{9D8B030D-6E8A-4147-A177-3AD203B41FA5}">
                      <a16:colId xmlns:a16="http://schemas.microsoft.com/office/drawing/2014/main" val="1476443520"/>
                    </a:ext>
                  </a:extLst>
                </a:gridCol>
                <a:gridCol w="2075403">
                  <a:extLst>
                    <a:ext uri="{9D8B030D-6E8A-4147-A177-3AD203B41FA5}">
                      <a16:colId xmlns:a16="http://schemas.microsoft.com/office/drawing/2014/main" val="20789784"/>
                    </a:ext>
                  </a:extLst>
                </a:gridCol>
                <a:gridCol w="1674887">
                  <a:extLst>
                    <a:ext uri="{9D8B030D-6E8A-4147-A177-3AD203B41FA5}">
                      <a16:colId xmlns:a16="http://schemas.microsoft.com/office/drawing/2014/main" val="2582185118"/>
                    </a:ext>
                  </a:extLst>
                </a:gridCol>
                <a:gridCol w="3328532">
                  <a:extLst>
                    <a:ext uri="{9D8B030D-6E8A-4147-A177-3AD203B41FA5}">
                      <a16:colId xmlns:a16="http://schemas.microsoft.com/office/drawing/2014/main" val="632948809"/>
                    </a:ext>
                  </a:extLst>
                </a:gridCol>
              </a:tblGrid>
              <a:tr h="376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Verb</a:t>
                      </a:r>
                      <a:endParaRPr lang="en-US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Noun</a:t>
                      </a:r>
                      <a:endParaRPr lang="en-US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Adjective</a:t>
                      </a:r>
                      <a:endParaRPr lang="en-US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Adverb</a:t>
                      </a:r>
                      <a:endParaRPr lang="en-US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1512252903"/>
                  </a:ext>
                </a:extLst>
              </a:tr>
              <a:tr h="4782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improve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improvement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thiện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1238959926"/>
                  </a:ext>
                </a:extLst>
              </a:tr>
              <a:tr h="351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ôn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1972205572"/>
                  </a:ext>
                </a:extLst>
              </a:tr>
              <a:tr h="576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meaningful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meaningless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972549559"/>
                  </a:ext>
                </a:extLst>
              </a:tr>
              <a:tr h="288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satify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satisfaction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(un)satisfactory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satisfactorily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thỏa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đáng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3001129666"/>
                  </a:ext>
                </a:extLst>
              </a:tr>
              <a:tr h="4782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co-operate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co-operation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co-operative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co-operatively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615046439"/>
                  </a:ext>
                </a:extLst>
              </a:tr>
              <a:tr h="288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rgbClr val="0070C0"/>
                          </a:solidFill>
                          <a:effectLst/>
                        </a:rPr>
                        <a:t>6</a:t>
                      </a:r>
                      <a:endParaRPr lang="en-US" sz="18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behave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behavior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2201213906"/>
                  </a:ext>
                </a:extLst>
              </a:tr>
              <a:tr h="4782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7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pronounce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pronunciation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1047937407"/>
                  </a:ext>
                </a:extLst>
              </a:tr>
              <a:tr h="576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8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pride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proud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proudly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niềm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hãnh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kiêu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hãnh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4160058304"/>
                  </a:ext>
                </a:extLst>
              </a:tr>
              <a:tr h="288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9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excellence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excellent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excellently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tuyệt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vời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4097641401"/>
                  </a:ext>
                </a:extLst>
              </a:tr>
              <a:tr h="576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participate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participation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2057578638"/>
                  </a:ext>
                </a:extLst>
              </a:tr>
              <a:tr h="288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11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believe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belief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672104648"/>
                  </a:ext>
                </a:extLst>
              </a:tr>
              <a:tr h="288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12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memory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memorize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nhớ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1711984296"/>
                  </a:ext>
                </a:extLst>
              </a:tr>
              <a:tr h="288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13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signature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604822201"/>
                  </a:ext>
                </a:extLst>
              </a:tr>
              <a:tr h="288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14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absent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absence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vắng</a:t>
                      </a:r>
                      <a:r>
                        <a:rPr lang="en-US" sz="1800" dirty="0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60DB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endParaRPr lang="en-US" sz="1800" dirty="0">
                        <a:solidFill>
                          <a:srgbClr val="360DB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9" marR="57629" marT="8004" marB="0"/>
                </a:tc>
                <a:extLst>
                  <a:ext uri="{0D108BD9-81ED-4DB2-BD59-A6C34878D82A}">
                    <a16:rowId xmlns:a16="http://schemas.microsoft.com/office/drawing/2014/main" val="1729545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704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4E0A39-7900-4B04-8F2D-71CC1D6C2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1042"/>
            <a:ext cx="12192000" cy="68832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E74EE4-A995-40B1-B83A-83E34CDB0323}"/>
              </a:ext>
            </a:extLst>
          </p:cNvPr>
          <p:cNvSpPr txBox="1"/>
          <p:nvPr/>
        </p:nvSpPr>
        <p:spPr>
          <a:xfrm>
            <a:off x="874643" y="364366"/>
            <a:ext cx="1068456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I.Complete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the sentence with the correct form of the word in parentheses. 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Lan was praised for her </a:t>
            </a:r>
            <a:r>
              <a:rPr lang="en-US" sz="2400" dirty="0" err="1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good____________in</a:t>
            </a:r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class. (behave)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She ______showed her parents her report card. (proud)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I’m doing a lot of ________ for tomorrow’s history examination. (revise)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The teacher praised him for his active </a:t>
            </a:r>
            <a:r>
              <a:rPr lang="en-US" sz="2400" u="sng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every class discussion. (participate)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His ________ was hurt when he lost the game. (proud)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This document needs the _________ of yours and your wife. (sign)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Unfortunately, there was no _________        in his work at school. (improve)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The purpose of the meeting is to improve the </a:t>
            </a:r>
            <a:r>
              <a:rPr lang="en-US" sz="2400" u="sng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between parents and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school. (co-operate)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Nam has been always an active_________ in class discussions. (participate)</a:t>
            </a:r>
          </a:p>
          <a:p>
            <a:r>
              <a:rPr lang="en-US" sz="2400" dirty="0">
                <a:solidFill>
                  <a:srgbClr val="360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He didn’t give the reason for his __________ from work. (absent)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E87BFE-C4C6-4BF8-AD42-C662AE38F763}"/>
              </a:ext>
            </a:extLst>
          </p:cNvPr>
          <p:cNvSpPr txBox="1"/>
          <p:nvPr/>
        </p:nvSpPr>
        <p:spPr>
          <a:xfrm>
            <a:off x="5213904" y="755374"/>
            <a:ext cx="14552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behavior</a:t>
            </a:r>
            <a:r>
              <a:rPr lang="vi-VN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82AE6F-0EEC-4B90-B2AE-F2B248CCC681}"/>
              </a:ext>
            </a:extLst>
          </p:cNvPr>
          <p:cNvSpPr txBox="1"/>
          <p:nvPr/>
        </p:nvSpPr>
        <p:spPr>
          <a:xfrm>
            <a:off x="1677228" y="1138322"/>
            <a:ext cx="11653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proudly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ED69E0-22F5-4FC0-958C-2EFEFC2A5230}"/>
              </a:ext>
            </a:extLst>
          </p:cNvPr>
          <p:cNvSpPr txBox="1"/>
          <p:nvPr/>
        </p:nvSpPr>
        <p:spPr>
          <a:xfrm>
            <a:off x="3525906" y="1492453"/>
            <a:ext cx="14039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revisions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2FD48A-4789-4F09-933C-CB2AF6D2AF07}"/>
              </a:ext>
            </a:extLst>
          </p:cNvPr>
          <p:cNvSpPr txBox="1"/>
          <p:nvPr/>
        </p:nvSpPr>
        <p:spPr>
          <a:xfrm>
            <a:off x="5941530" y="1847886"/>
            <a:ext cx="30471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participation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1D44E6-43EF-4570-9D39-1A0908F047F5}"/>
              </a:ext>
            </a:extLst>
          </p:cNvPr>
          <p:cNvSpPr txBox="1"/>
          <p:nvPr/>
        </p:nvSpPr>
        <p:spPr>
          <a:xfrm>
            <a:off x="1975402" y="2580356"/>
            <a:ext cx="10759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pride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6C8604-DABB-4FE7-9B43-031C5F0D3024}"/>
              </a:ext>
            </a:extLst>
          </p:cNvPr>
          <p:cNvSpPr txBox="1"/>
          <p:nvPr/>
        </p:nvSpPr>
        <p:spPr>
          <a:xfrm>
            <a:off x="4410489" y="2913568"/>
            <a:ext cx="20300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ignature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DE2C71-21E1-4408-9FD1-5F6AA54FB8D6}"/>
              </a:ext>
            </a:extLst>
          </p:cNvPr>
          <p:cNvSpPr txBox="1"/>
          <p:nvPr/>
        </p:nvSpPr>
        <p:spPr>
          <a:xfrm>
            <a:off x="4693340" y="3313826"/>
            <a:ext cx="30471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improvement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4637D7-05E0-4D98-9C45-47BB1C58ED03}"/>
              </a:ext>
            </a:extLst>
          </p:cNvPr>
          <p:cNvSpPr txBox="1"/>
          <p:nvPr/>
        </p:nvSpPr>
        <p:spPr>
          <a:xfrm>
            <a:off x="6855515" y="3611205"/>
            <a:ext cx="30471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co-operation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F28DC3-165F-4633-B288-B37CF90A8CE5}"/>
              </a:ext>
            </a:extLst>
          </p:cNvPr>
          <p:cNvSpPr txBox="1"/>
          <p:nvPr/>
        </p:nvSpPr>
        <p:spPr>
          <a:xfrm>
            <a:off x="5086349" y="4408784"/>
            <a:ext cx="28927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participant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6B3BA7-A2E5-498F-9F6B-E14C211E34E5}"/>
              </a:ext>
            </a:extLst>
          </p:cNvPr>
          <p:cNvSpPr txBox="1"/>
          <p:nvPr/>
        </p:nvSpPr>
        <p:spPr>
          <a:xfrm>
            <a:off x="5573368" y="4779766"/>
            <a:ext cx="29643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absence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1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4E0A39-7900-4B04-8F2D-71CC1D6C2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215"/>
            <a:ext cx="12192000" cy="68832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717557-3FDF-4768-A0C5-10ABC53F52A2}"/>
              </a:ext>
            </a:extLst>
          </p:cNvPr>
          <p:cNvSpPr txBox="1"/>
          <p:nvPr/>
        </p:nvSpPr>
        <p:spPr>
          <a:xfrm>
            <a:off x="745434" y="344293"/>
            <a:ext cx="1094298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0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II.MULTIPLE CHOICE:</a:t>
            </a:r>
            <a:endParaRPr lang="en-US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  <a:tab pos="3060700" algn="l"/>
                <a:tab pos="4500880" algn="l"/>
              </a:tabLst>
            </a:pP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1.She asked me ………………………..you this dictionary.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  <a:tabLst>
                <a:tab pos="3060700" algn="l"/>
                <a:tab pos="4500880" algn="l"/>
              </a:tabLst>
            </a:pPr>
            <a:r>
              <a:rPr lang="en-US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A.give</a:t>
            </a: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B. to give	C. giving 		D. given 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  <a:tab pos="3060700" algn="l"/>
                <a:tab pos="4500880" algn="l"/>
              </a:tabLst>
            </a:pP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2.His parents are always proud ……………………….him.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  <a:tabLst>
                <a:tab pos="3060700" algn="l"/>
                <a:tab pos="4500880" algn="l"/>
              </a:tabLst>
            </a:pP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A.in	B. on	C. for		D. of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  <a:tab pos="3060700" algn="l"/>
                <a:tab pos="4500880" algn="l"/>
              </a:tabLst>
            </a:pP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3.My mother wants me to ………………………………..my pronunciation.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  <a:tabLst>
                <a:tab pos="3060700" algn="l"/>
                <a:tab pos="4500880" algn="l"/>
              </a:tabLst>
            </a:pPr>
            <a:r>
              <a:rPr lang="en-US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A.improve</a:t>
            </a: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B. promise 	C. study 		D. develop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  <a:tab pos="3060700" algn="l"/>
                <a:tab pos="4500880" algn="l"/>
              </a:tabLst>
            </a:pP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4.Mark was born in France, so English isn’t his ……………………………………..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  <a:tabLst>
                <a:tab pos="3060700" algn="l"/>
                <a:tab pos="4500880" algn="l"/>
              </a:tabLst>
            </a:pPr>
            <a:r>
              <a:rPr lang="en-US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A.mother</a:t>
            </a: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B. foreign language	C. second language	          D. mother tongue 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  <a:tab pos="3060700" algn="l"/>
                <a:tab pos="4500880" algn="l"/>
              </a:tabLst>
            </a:pP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5.Nam came ……………………………………..an old friend yesterday.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  <a:tabLst>
                <a:tab pos="3060700" algn="l"/>
                <a:tab pos="4500880" algn="l"/>
              </a:tabLst>
            </a:pPr>
            <a:r>
              <a:rPr lang="en-US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A.across</a:t>
            </a: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B. along 	C. to 		D. with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  <a:tab pos="3060700" algn="l"/>
                <a:tab pos="4500880" algn="l"/>
              </a:tabLst>
            </a:pP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6.She advised me ……………………………………..late.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  <a:tab pos="3060700" algn="l"/>
                <a:tab pos="4500880" algn="l"/>
              </a:tabLst>
            </a:pPr>
            <a:r>
              <a:rPr lang="en-US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A.not</a:t>
            </a: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B. not to be 	C. not be 		D. not being 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180340" algn="l"/>
                <a:tab pos="3060700" algn="l"/>
                <a:tab pos="4500880" algn="l"/>
              </a:tabLst>
            </a:pP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7.My mother asked me …………………….in the kitchen.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  <a:tab pos="3060700" algn="l"/>
                <a:tab pos="4500880" algn="l"/>
              </a:tabLst>
            </a:pPr>
            <a:r>
              <a:rPr lang="en-US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A.not</a:t>
            </a:r>
            <a:r>
              <a:rPr lang="en-US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play to 	B. not to play 	C. to not play 	    D. not play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3440F72-599C-4586-B567-093099D0AD21}"/>
              </a:ext>
            </a:extLst>
          </p:cNvPr>
          <p:cNvSpPr/>
          <p:nvPr/>
        </p:nvSpPr>
        <p:spPr>
          <a:xfrm>
            <a:off x="3820160" y="1227555"/>
            <a:ext cx="325120" cy="375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7A51EB6-53DF-4299-92DB-123BD3CEA029}"/>
              </a:ext>
            </a:extLst>
          </p:cNvPr>
          <p:cNvSpPr/>
          <p:nvPr/>
        </p:nvSpPr>
        <p:spPr>
          <a:xfrm>
            <a:off x="7162800" y="2103120"/>
            <a:ext cx="314960" cy="3251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EB209F5-DD28-4C77-897E-6864D2294557}"/>
              </a:ext>
            </a:extLst>
          </p:cNvPr>
          <p:cNvSpPr/>
          <p:nvPr/>
        </p:nvSpPr>
        <p:spPr>
          <a:xfrm>
            <a:off x="955040" y="2895600"/>
            <a:ext cx="314960" cy="3251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977DFF3-0E58-480A-AE5F-6592AD72700B}"/>
              </a:ext>
            </a:extLst>
          </p:cNvPr>
          <p:cNvSpPr/>
          <p:nvPr/>
        </p:nvSpPr>
        <p:spPr>
          <a:xfrm>
            <a:off x="8685805" y="3710227"/>
            <a:ext cx="314960" cy="3251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75D74C-8D98-4881-B1E7-7FC28F3D5BC8}"/>
              </a:ext>
            </a:extLst>
          </p:cNvPr>
          <p:cNvSpPr/>
          <p:nvPr/>
        </p:nvSpPr>
        <p:spPr>
          <a:xfrm>
            <a:off x="955040" y="4519763"/>
            <a:ext cx="314960" cy="3251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E6B4D7D-F276-455C-BF88-C629D2DBAE2C}"/>
              </a:ext>
            </a:extLst>
          </p:cNvPr>
          <p:cNvSpPr/>
          <p:nvPr/>
        </p:nvSpPr>
        <p:spPr>
          <a:xfrm>
            <a:off x="3830320" y="5305325"/>
            <a:ext cx="314960" cy="3251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30D7F6C-AABD-4CE5-9DC0-7CC34A0BA9F1}"/>
              </a:ext>
            </a:extLst>
          </p:cNvPr>
          <p:cNvSpPr/>
          <p:nvPr/>
        </p:nvSpPr>
        <p:spPr>
          <a:xfrm>
            <a:off x="3820160" y="6088014"/>
            <a:ext cx="314960" cy="3251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9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4E0A39-7900-4B04-8F2D-71CC1D6C2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215"/>
            <a:ext cx="12192000" cy="68832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68A044B-AF46-4831-9B06-4E4D9F121387}"/>
              </a:ext>
            </a:extLst>
          </p:cNvPr>
          <p:cNvSpPr txBox="1"/>
          <p:nvPr/>
        </p:nvSpPr>
        <p:spPr>
          <a:xfrm>
            <a:off x="735496" y="685800"/>
            <a:ext cx="1091316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8.My daughter got good grades……….........  Math and Physics.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A.in		B. at 			C. on		 	D. of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</a:t>
            </a:r>
            <a:r>
              <a:rPr lang="vi-VN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 Jackson said you should work harder on your Spanish 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 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A.p</a:t>
            </a:r>
            <a:r>
              <a:rPr lang="vi-VN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ronunciation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B.</a:t>
            </a:r>
            <a:r>
              <a:rPr lang="vi-VN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pronouce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C. </a:t>
            </a:r>
            <a:r>
              <a:rPr lang="vi-VN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pronouced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	D. </a:t>
            </a:r>
            <a:r>
              <a:rPr lang="vi-VN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pron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vi-VN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unc</a:t>
            </a:r>
            <a:r>
              <a:rPr lang="en-US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10.They usually underline or ………………only the words they want to learn. 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A.light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B. in-light 		C. highlight 		D. light-out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11.My English teacher told me ………………my reading skill.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A.improve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	B. to improve	 	C. improved		D. improving	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12.She missed 5 days due to …………………………..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A.sick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B. homesick		C. stick		 	D. sickness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13.Both her participation and cooperation are ………………………….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A.satisfactory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B. satisfied		C. satisfaction		D. satisfy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14.You can look up new words in this …………………………………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A.newspaper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B. dictionary	 	C. magazine		D. map 	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15.Ba always ……………………..excellent grades.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A.get</a:t>
            </a:r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B. to get			C. getting		D. gets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16.Tim needs …………………………his Spanish pronunciation.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A.to improve	B. improves	 	C. improve		D. improving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E8837BB-B96A-4776-8034-C8BF47231CA4}"/>
              </a:ext>
            </a:extLst>
          </p:cNvPr>
          <p:cNvSpPr/>
          <p:nvPr/>
        </p:nvSpPr>
        <p:spPr>
          <a:xfrm>
            <a:off x="5287617" y="2256182"/>
            <a:ext cx="377687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FA4E5E2-DCB3-4C71-BFB7-9A2E6D44CAC8}"/>
              </a:ext>
            </a:extLst>
          </p:cNvPr>
          <p:cNvSpPr/>
          <p:nvPr/>
        </p:nvSpPr>
        <p:spPr>
          <a:xfrm>
            <a:off x="2557670" y="1046922"/>
            <a:ext cx="377687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F0FF475-4787-413F-8B2C-AEAE5F000D13}"/>
              </a:ext>
            </a:extLst>
          </p:cNvPr>
          <p:cNvSpPr/>
          <p:nvPr/>
        </p:nvSpPr>
        <p:spPr>
          <a:xfrm>
            <a:off x="977348" y="1702904"/>
            <a:ext cx="377687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ED28590-FADE-49BD-A43A-22CAA13C872C}"/>
              </a:ext>
            </a:extLst>
          </p:cNvPr>
          <p:cNvSpPr/>
          <p:nvPr/>
        </p:nvSpPr>
        <p:spPr>
          <a:xfrm>
            <a:off x="2557669" y="2895600"/>
            <a:ext cx="377687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7D8C753-8212-48A8-BE01-10C63D202933}"/>
              </a:ext>
            </a:extLst>
          </p:cNvPr>
          <p:cNvSpPr/>
          <p:nvPr/>
        </p:nvSpPr>
        <p:spPr>
          <a:xfrm>
            <a:off x="977347" y="3501955"/>
            <a:ext cx="377687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E2440ED-5F3F-4F1C-8D98-3EAE39D92BFE}"/>
              </a:ext>
            </a:extLst>
          </p:cNvPr>
          <p:cNvSpPr/>
          <p:nvPr/>
        </p:nvSpPr>
        <p:spPr>
          <a:xfrm>
            <a:off x="2534478" y="4744278"/>
            <a:ext cx="400878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5BA2626-6BE0-45C6-A8CE-BD8F438DAD9A}"/>
              </a:ext>
            </a:extLst>
          </p:cNvPr>
          <p:cNvSpPr/>
          <p:nvPr/>
        </p:nvSpPr>
        <p:spPr>
          <a:xfrm>
            <a:off x="990598" y="4108310"/>
            <a:ext cx="377687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262FCC1-B772-45ED-A69F-5588D59D3287}"/>
              </a:ext>
            </a:extLst>
          </p:cNvPr>
          <p:cNvSpPr/>
          <p:nvPr/>
        </p:nvSpPr>
        <p:spPr>
          <a:xfrm>
            <a:off x="8004312" y="5324060"/>
            <a:ext cx="400878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716CE4-FAAD-4ED1-9659-59D2C365C58F}"/>
              </a:ext>
            </a:extLst>
          </p:cNvPr>
          <p:cNvSpPr/>
          <p:nvPr/>
        </p:nvSpPr>
        <p:spPr>
          <a:xfrm>
            <a:off x="13474146" y="5903842"/>
            <a:ext cx="400878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8D4718D-7274-49FF-A88F-2F20C1339A75}"/>
              </a:ext>
            </a:extLst>
          </p:cNvPr>
          <p:cNvSpPr/>
          <p:nvPr/>
        </p:nvSpPr>
        <p:spPr>
          <a:xfrm>
            <a:off x="921024" y="5903842"/>
            <a:ext cx="400878" cy="2882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5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53E635A-0E10-4054-B496-7459DE84DC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62BE80-2C9E-4900-B273-2831C15B3FE9}"/>
              </a:ext>
            </a:extLst>
          </p:cNvPr>
          <p:cNvSpPr txBox="1"/>
          <p:nvPr/>
        </p:nvSpPr>
        <p:spPr>
          <a:xfrm>
            <a:off x="2999133" y="2817600"/>
            <a:ext cx="619704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HOMEWORK</a:t>
            </a:r>
          </a:p>
          <a:p>
            <a:r>
              <a:rPr lang="en-US" sz="2800" dirty="0">
                <a:solidFill>
                  <a:srgbClr val="360DB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-Review the vocabulary and grammar</a:t>
            </a:r>
            <a:endParaRPr lang="en-US" sz="2800" dirty="0">
              <a:solidFill>
                <a:srgbClr val="360DB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32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841</Words>
  <Application>Microsoft Office PowerPoint</Application>
  <PresentationFormat>Widescreen</PresentationFormat>
  <Paragraphs>152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Arial Rounded MT Bold</vt:lpstr>
      <vt:lpstr>Calibri</vt:lpstr>
      <vt:lpstr>Calibri Light</vt:lpstr>
      <vt:lpstr>Times New Roman</vt:lpstr>
      <vt:lpstr>Office Theme</vt:lpstr>
      <vt:lpstr>UNIT 5 : STUDY HABITS LESSON  5 (WORDFORM 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 : STUDY HABITS LESSON  5 (WORDFORM ) </dc:title>
  <dc:creator>minhhang1527@gmail.com</dc:creator>
  <cp:lastModifiedBy>minhhang1527@gmail.com</cp:lastModifiedBy>
  <cp:revision>12</cp:revision>
  <dcterms:created xsi:type="dcterms:W3CDTF">2021-10-29T09:41:24Z</dcterms:created>
  <dcterms:modified xsi:type="dcterms:W3CDTF">2021-10-29T15:27:22Z</dcterms:modified>
</cp:coreProperties>
</file>